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87DAC-06E6-482F-9679-39F4EA8FA1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14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AE9FD-886E-453A-830D-EF0A768E2D7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309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9CC5-B8F5-4F6F-9C24-67F5253FBBF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65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60BA4-AFCD-4A4E-8766-6E7E6956A6B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012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6ADFF-480F-41B4-9178-400E6591298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43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C018F-6EA6-46F6-B1D7-D6FD09CBCE7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010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985EF-9972-42D5-AB52-4560C4101DB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50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A529F-21A2-431C-AAB1-EE0825748DC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DA3F8-50D9-4CAD-8B11-6F2FD981AB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96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3969-8856-4315-836B-C4ED9C37C64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49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4AE18-427D-4A3D-9B20-7AEB439EAA8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8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80"/>
            <a:fld id="{662BBA81-89B4-40E3-A266-91BCCDBAF15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180"/>
              <a:t>22.10.2014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8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80"/>
            <a:fld id="{7F566AF7-9991-4C23-A2F7-4EDB5E31774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18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1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22452" y="5932986"/>
            <a:ext cx="8693563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180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Численность муниципального отдела устанавливается исходя из особенностей муниципального образования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района/округа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(количество поселений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численность населения,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градостроительная активность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885698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 и структура муниципального подразделения в области градостроительной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40484" y="719642"/>
            <a:ext cx="2376264" cy="38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02572" y="710899"/>
            <a:ext cx="2376264" cy="38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2451" y="1217590"/>
            <a:ext cx="4334355" cy="44468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273577"/>
              </p:ext>
            </p:extLst>
          </p:nvPr>
        </p:nvGraphicFramePr>
        <p:xfrm>
          <a:off x="300900" y="1476861"/>
          <a:ext cx="4177455" cy="3691701"/>
        </p:xfrm>
        <a:graphic>
          <a:graphicData uri="http://schemas.openxmlformats.org/drawingml/2006/table">
            <a:tbl>
              <a:tblPr firstRow="1" firstCol="1" bandRow="1"/>
              <a:tblGrid>
                <a:gridCol w="4177455"/>
              </a:tblGrid>
              <a:tr h="307618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Перепланировка, присвоение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адресов;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5237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    Обеспечение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публичных слушаний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генеральных планов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ПЗЗ,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ППТ;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232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    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ГПЗУ на ИЖС, выдача разрешений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 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строительство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ввод в эксплуатацию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ИЖС;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425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ДРЗТ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бюджетное строительство за счет средств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ОМС;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8092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      Реклама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(за исключением нестандартных вывесок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конструкций на торговых центрах, в исторических городах –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осуществляются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согласованию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территориальными отделами 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Главархитектуры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МО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758956" y="1217590"/>
            <a:ext cx="4157059" cy="44468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671111"/>
              </p:ext>
            </p:extLst>
          </p:nvPr>
        </p:nvGraphicFramePr>
        <p:xfrm>
          <a:off x="4906732" y="1476861"/>
          <a:ext cx="3984431" cy="3828074"/>
        </p:xfrm>
        <a:graphic>
          <a:graphicData uri="http://schemas.openxmlformats.org/drawingml/2006/table">
            <a:tbl>
              <a:tblPr firstRow="1" firstCol="1" bandRow="1"/>
              <a:tblGrid>
                <a:gridCol w="3125625"/>
                <a:gridCol w="858806"/>
              </a:tblGrid>
              <a:tr h="473075">
                <a:tc>
                  <a:txBody>
                    <a:bodyPr/>
                    <a:lstStyle/>
                    <a:p>
                      <a:pPr marL="285750" marR="107251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Начальник отдела</a:t>
                      </a:r>
                    </a:p>
                    <a:p>
                      <a:pPr marL="285750" marR="107251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19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чел;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7919">
                <a:tc>
                  <a:txBody>
                    <a:bodyPr/>
                    <a:lstStyle/>
                    <a:p>
                      <a:pPr marL="285750" marR="107251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Публичные слушания</a:t>
                      </a:r>
                    </a:p>
                    <a:p>
                      <a:pPr marL="285750" marR="107251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чел;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285750" marR="2095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публичных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слушаний</a:t>
                      </a:r>
                    </a:p>
                    <a:p>
                      <a:pPr marL="285750" marR="20955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чел;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ГПЗУ, выдача разрешений на строительство и ввод в эксплуатацию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ИЖС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чел;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ДРЗТ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бюджетное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строительство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чел;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Реклама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вывески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чел.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94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6 штатных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единиц</a:t>
                      </a:r>
                      <a:endParaRPr lang="ru-RU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342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narHorz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H="1">
            <a:off x="4592207" y="567658"/>
            <a:ext cx="19413" cy="55976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4282" y="6165304"/>
            <a:ext cx="8678198" cy="46166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914180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Численность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территориального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отдела устанавливается исходя из особенностей муниципального образования 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района/округа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(количество поселений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численность населения,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градостроительная активность</a:t>
            </a:r>
            <a:r>
              <a:rPr lang="ru-RU" sz="12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5357826"/>
            <a:ext cx="1853649" cy="3046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180">
              <a:lnSpc>
                <a:spcPct val="115000"/>
              </a:lnSpc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Всего: 7 штатных единиц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4302" y="135610"/>
            <a:ext cx="885698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 и структура  территориального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подразделения</a:t>
            </a:r>
            <a:b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Главархитектуры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области градостроительной деятельности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89612" y="1215698"/>
            <a:ext cx="4310380" cy="480558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100" y="1330049"/>
            <a:ext cx="414340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сбор исходных данных для подготовки СТП районов, генеральных планов округов/поселений,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</a:t>
            </a:r>
            <a:b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ОМС проектов СТП, генпланов;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сбор исходных данных для подготовки ПЗЗ, согласование с ОМС проектов ПЗЗ;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участие в публичных слушаниях по генеральным планам, ПЗЗ,ППТ, предоставлению условно разрешенных ВРИ и отклонению от предельных параметров(публичные слушания по генпланам проводятся в каждом населенном пункте; в городском округе – количество слушаний кратно 5 тыс. населения); 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подготовки и утверждение АГР по объектам площадью менее 1500 </a:t>
            </a:r>
            <a:r>
              <a:rPr lang="ru-RU" sz="1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/м;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подготовки ППТ на комплексную застройку ИЖС, представление ППТ на утверждение в ПМО; 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паспортов (проектов) нестандартных вывесок и конструкций на торговых центрах, согласование паспортов вывесок на зданиях в исторических городах, организация пешеходных зон;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выполнения ОМС переданных полномочий </a:t>
            </a:r>
            <a:b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ИЖС (ГПЗУ, разрешение на строительство и ввод в эксплуатацию) </a:t>
            </a:r>
          </a:p>
          <a:p>
            <a:pPr marL="342900" indent="-342900" defTabSz="914180">
              <a:buFontTx/>
              <a:buAutoNum type="arabicPeriod"/>
            </a:pPr>
            <a:endParaRPr lang="ru-RU" sz="1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defTabSz="914180">
              <a:buFontTx/>
              <a:buAutoNum type="arabicPeriod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ИСОГД;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80112" y="693221"/>
            <a:ext cx="2376264" cy="38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115616" y="695474"/>
            <a:ext cx="2376264" cy="38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1203675"/>
            <a:ext cx="4176464" cy="48176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749570" y="1310150"/>
            <a:ext cx="40832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                                                                  –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Делопроизводство, ответы на жалобы граждан                  –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исходных данных по генеральным планам, ПЗЗ        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публичных слушаниях по генеральным планам, ПЗЗ, ППТ, предоставление условно разрешённых ВРИ и отклонению от предельных параметров, </a:t>
            </a:r>
          </a:p>
          <a:p>
            <a:pPr marL="171450" indent="-171450" defTabSz="914180"/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согласование с ОМС                                                               - 1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 по объектам площадью менее 1500 </a:t>
            </a:r>
            <a:r>
              <a:rPr lang="ru-RU" sz="105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/м, паспорта нестандартных вывесок и конструкций на торговых центрах, согласование паспортов вывесок на зданиях в исторических городах. Пешеходные зоны                                                   –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ППТ на комплексную застройку ИЖС и представление на утверждение в ПМО; согласование выполнения ОМС переданных полномочий в части                   ИЖС (ГПЗУ, разрешение на строительство и                               ввод в эксплуатацию)                                                            – 1 чел.;</a:t>
            </a:r>
          </a:p>
          <a:p>
            <a:pPr marL="171450" indent="-171450" defTabSz="914180">
              <a:buFontTx/>
              <a:buChar char="-"/>
            </a:pP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ИСОГД                                                                     – 1 чел</a:t>
            </a:r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171450" indent="-171450" defTabSz="914180">
              <a:buFontTx/>
              <a:buChar char="-"/>
            </a:pPr>
            <a:endParaRPr lang="ru-RU" sz="105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180"/>
            <a:r>
              <a:rPr lang="ru-RU" sz="10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Всего: 7 штатных единиц </a:t>
            </a:r>
            <a:endParaRPr lang="ru-RU" sz="105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914180">
              <a:buFontTx/>
              <a:buChar char="-"/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3999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320</Words>
  <Application>Microsoft Office PowerPoint</Application>
  <PresentationFormat>Экран (4:3)</PresentationFormat>
  <Paragraphs>59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1_Тема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Мерсияпова Д.П.</dc:creator>
  <cp:lastModifiedBy>mersijapova</cp:lastModifiedBy>
  <cp:revision>5</cp:revision>
  <dcterms:created xsi:type="dcterms:W3CDTF">2014-10-22T09:01:57Z</dcterms:created>
  <dcterms:modified xsi:type="dcterms:W3CDTF">2014-10-22T09:26:08Z</dcterms:modified>
</cp:coreProperties>
</file>